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59" r:id="rId1"/>
  </p:sldMasterIdLst>
  <p:notesMasterIdLst>
    <p:notesMasterId r:id="rId19"/>
  </p:notesMasterIdLst>
  <p:handoutMasterIdLst>
    <p:handoutMasterId r:id="rId20"/>
  </p:handoutMasterIdLst>
  <p:sldIdLst>
    <p:sldId id="444" r:id="rId2"/>
    <p:sldId id="486" r:id="rId3"/>
    <p:sldId id="705" r:id="rId4"/>
    <p:sldId id="826" r:id="rId5"/>
    <p:sldId id="904" r:id="rId6"/>
    <p:sldId id="840" r:id="rId7"/>
    <p:sldId id="905" r:id="rId8"/>
    <p:sldId id="906" r:id="rId9"/>
    <p:sldId id="907" r:id="rId10"/>
    <p:sldId id="841" r:id="rId11"/>
    <p:sldId id="908" r:id="rId12"/>
    <p:sldId id="909" r:id="rId13"/>
    <p:sldId id="910" r:id="rId14"/>
    <p:sldId id="911" r:id="rId15"/>
    <p:sldId id="912" r:id="rId16"/>
    <p:sldId id="913" r:id="rId17"/>
    <p:sldId id="838" r:id="rId18"/>
  </p:sldIdLst>
  <p:sldSz cx="9144000" cy="5715000" type="screen16x10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E00"/>
    <a:srgbClr val="00D900"/>
    <a:srgbClr val="377B71"/>
    <a:srgbClr val="479B8F"/>
    <a:srgbClr val="FFFFCC"/>
    <a:srgbClr val="FFE2C5"/>
    <a:srgbClr val="5F5F5F"/>
    <a:srgbClr val="808080"/>
    <a:srgbClr val="A2AEBA"/>
    <a:srgbClr val="BFC7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78" autoAdjust="0"/>
    <p:restoredTop sz="90875" autoAdjust="0"/>
  </p:normalViewPr>
  <p:slideViewPr>
    <p:cSldViewPr>
      <p:cViewPr>
        <p:scale>
          <a:sx n="100" d="100"/>
          <a:sy n="100" d="100"/>
        </p:scale>
        <p:origin x="-1304" y="-112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3472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-2652" y="-102"/>
      </p:cViewPr>
      <p:guideLst>
        <p:guide orient="horz" pos="2928"/>
        <p:guide pos="216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370138" y="0"/>
            <a:ext cx="45116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 algn="r" defTabSz="923925" eaLnBrk="1" hangingPunct="1">
              <a:defRPr sz="900">
                <a:solidFill>
                  <a:srgbClr val="5F5F5F"/>
                </a:solidFill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[Title of the course]</a:t>
            </a:r>
          </a:p>
        </p:txBody>
      </p:sp>
      <p:sp>
        <p:nvSpPr>
          <p:cNvPr id="5017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0" y="0"/>
            <a:ext cx="19113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 defTabSz="923925" eaLnBrk="1" hangingPunct="1">
              <a:defRPr sz="900" smtClean="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D2311312-5453-4838-B29E-4EA3A882F044}" type="datetime1">
              <a:rPr lang="en-US"/>
              <a:pPr>
                <a:defRPr/>
              </a:pPr>
              <a:t>11/5/12</a:t>
            </a:fld>
            <a:endParaRPr lang="en-US"/>
          </a:p>
        </p:txBody>
      </p:sp>
      <p:sp>
        <p:nvSpPr>
          <p:cNvPr id="5017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5811838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 defTabSz="923925" eaLnBrk="1" hangingPunct="1">
              <a:defRPr sz="900" smtClean="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r>
              <a:rPr lang="en-US"/>
              <a:t>Copyright © 2004-2005 NameOfTheOrganization. All rights reserved.</a:t>
            </a:r>
          </a:p>
        </p:txBody>
      </p:sp>
      <p:sp>
        <p:nvSpPr>
          <p:cNvPr id="5017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348413" y="8831263"/>
            <a:ext cx="5334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 algn="r" defTabSz="923925" eaLnBrk="1" hangingPunct="1">
              <a:defRPr sz="900" smtClean="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72E45660-14A8-4B58-9D54-FCF5FD535C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27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293938" y="0"/>
            <a:ext cx="45878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 algn="r" defTabSz="923925" eaLnBrk="1" hangingPunct="1">
              <a:defRPr sz="900">
                <a:solidFill>
                  <a:srgbClr val="5F5F5F"/>
                </a:solidFill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dirty="0"/>
              <a:t>[Title of the course]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0" y="0"/>
            <a:ext cx="20653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 defTabSz="923925" eaLnBrk="1" hangingPunct="1">
              <a:defRPr sz="900" smtClean="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DECD9CA4-4D38-43C9-9B39-98127E024D67}" type="datetime1">
              <a:rPr lang="en-US"/>
              <a:pPr>
                <a:defRPr/>
              </a:pPr>
              <a:t>11/5/12</a:t>
            </a:fld>
            <a:endParaRPr lang="en-US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54050" y="696913"/>
            <a:ext cx="55753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8975" y="4416425"/>
            <a:ext cx="55054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56578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 defTabSz="923925" eaLnBrk="1" hangingPunct="1">
              <a:defRPr sz="900" smtClean="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r>
              <a:rPr lang="en-US"/>
              <a:t>Copyright © 2004-2005 NameOfTheOrganization. All rights reserved.</a:t>
            </a:r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423025" y="8829675"/>
            <a:ext cx="4572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 algn="r" defTabSz="923925" eaLnBrk="1" hangingPunct="1">
              <a:defRPr sz="900" smtClean="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F7D2AE92-4CF7-4F2F-AFA6-368DD66A7D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502077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461963" eaLnBrk="1" hangingPunct="1">
              <a:spcBef>
                <a:spcPct val="0"/>
              </a:spcBef>
            </a:pPr>
            <a:endParaRPr lang="fr-FR" smtClean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772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C3C27A-FE85-4025-83C4-ED52E72ED52D}" type="slidenum">
              <a:rPr lang="fr-FR"/>
              <a:pPr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[Title of the course]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DECD9CA4-4D38-43C9-9B39-98127E024D67}" type="datetime1">
              <a:rPr lang="en-US" smtClean="0"/>
              <a:pPr>
                <a:defRPr/>
              </a:pPr>
              <a:t>11/5/12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2004-2005 NameOfTheOrganization.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7D2AE92-4CF7-4F2F-AFA6-368DD66A7D63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4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775359"/>
            <a:ext cx="7772400" cy="1225021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D658045C-28A7-48F6-9A39-0A68DC976A2B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C1FFD8CC-CFD6-4A8D-BE35-DE16CEECCC64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CFF91C60-3044-400C-A03F-634E1DB9EF37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D91D214D-10A5-4144-AFB0-EAE684767683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28870"/>
            <a:ext cx="2057400" cy="4876271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28870"/>
            <a:ext cx="6019800" cy="4876271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6838CE58-55A4-4F27-B112-23D282F2AE52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77992CC1-6A43-457B-A3C0-4C91109FC2F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6B26A8FD-4383-432C-89D1-4BA533796EDD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7D79EFE8-A335-4C9D-8EA4-806E0B95C1F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3672419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6BDB5007-CCCC-4269-8A8C-E90EFD1D1F2C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C7F2939D-07EB-4683-9024-903831CF447A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EEE36BC4-2A08-42D4-AC41-9DAC2E0B7D74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B46FE078-AF85-4CA7-BFF7-B2EB062AC052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33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33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1984081A-A807-4890-8799-B7AE6C296295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A116D2F4-A341-4E59-B839-45DF3B526D2E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433DD74-9DDF-4627-B2A8-BEF3B7014055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E46107D9-2CF4-4069-A4F9-F6BFE0B44D6C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B7234C6-9D10-4093-9543-312882F4F177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7ABC6178-461C-4BD0-9B54-309BB8312672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11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27546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11" y="1195920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F3D4983-7BA2-411E-B7C6-D727698C63A3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41A612C5-ADBE-407C-A149-5B7DBBCB9509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fr-FR" noProof="0" smtClean="0"/>
              <a:t>Faire glisser l'image vers l'espace réservé ou cliquer sur l'icône pour l'ajouter</a:t>
            </a:r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4472786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81B4CFD4-017E-4D30-A3AD-20FFA767F724}" type="datetimeFigureOut">
              <a:rPr lang="fr-FR"/>
              <a:pPr>
                <a:defRPr/>
              </a:pPr>
              <a:t>11/5/12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Copyright © 2004-2005 NameOfTheOrganization.  All rights reserved.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13AB0C8-3393-415B-AA1D-514982E3CED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Image 4" descr="CarteDuMonde_AvecPoint.jpg"/>
          <p:cNvPicPr>
            <a:picLocks noChangeAspect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5148263" y="0"/>
            <a:ext cx="4002087" cy="199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1116013" y="0"/>
            <a:ext cx="7956550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smtClean="0"/>
              <a:t>Cliquez et modifiez le titre</a:t>
            </a:r>
          </a:p>
        </p:txBody>
      </p:sp>
      <p:sp>
        <p:nvSpPr>
          <p:cNvPr id="1028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128713"/>
            <a:ext cx="8435975" cy="423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</a:p>
        </p:txBody>
      </p:sp>
      <p:sp>
        <p:nvSpPr>
          <p:cNvPr id="2" name="Rectangle 1"/>
          <p:cNvSpPr>
            <a:spLocks noChangeArrowheads="1"/>
          </p:cNvSpPr>
          <p:nvPr userDrawn="1"/>
        </p:nvSpPr>
        <p:spPr bwMode="auto">
          <a:xfrm>
            <a:off x="0" y="5329238"/>
            <a:ext cx="9144000" cy="40798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>
              <a:defRPr/>
            </a:pPr>
            <a:r>
              <a:rPr lang="fr-FR" sz="900">
                <a:solidFill>
                  <a:srgbClr val="FFFFFF"/>
                </a:solidFill>
                <a:latin typeface="Calibri" pitchFamily="34" charset="0"/>
              </a:rPr>
              <a:t>© SUPINFO International University – http://www.supinfo.com</a:t>
            </a:r>
          </a:p>
        </p:txBody>
      </p:sp>
      <p:pic>
        <p:nvPicPr>
          <p:cNvPr id="1030" name="Image 2"/>
          <p:cNvPicPr>
            <a:picLocks noChangeAspect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7740650" y="5305425"/>
            <a:ext cx="1362075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62" r:id="rId1"/>
    <p:sldLayoutId id="2147484463" r:id="rId2"/>
    <p:sldLayoutId id="2147484464" r:id="rId3"/>
    <p:sldLayoutId id="2147484465" r:id="rId4"/>
    <p:sldLayoutId id="2147484466" r:id="rId5"/>
    <p:sldLayoutId id="2147484467" r:id="rId6"/>
    <p:sldLayoutId id="2147484468" r:id="rId7"/>
    <p:sldLayoutId id="2147484469" r:id="rId8"/>
    <p:sldLayoutId id="2147484470" r:id="rId9"/>
    <p:sldLayoutId id="2147484471" r:id="rId10"/>
    <p:sldLayoutId id="2147484472" r:id="rId11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5" Type="http://schemas.openxmlformats.org/officeDocument/2006/relationships/hyperlink" Target="mailto:59253@supinfo.com" TargetMode="External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Image 12" descr="SignOfSuccess_NoirSurFondTransparent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288" y="354013"/>
            <a:ext cx="3097212" cy="145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ZoneTexte 15"/>
          <p:cNvSpPr txBox="1"/>
          <p:nvPr/>
        </p:nvSpPr>
        <p:spPr>
          <a:xfrm>
            <a:off x="898525" y="2603500"/>
            <a:ext cx="7916863" cy="178510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3200" dirty="0" smtClean="0">
                <a:latin typeface="Myriad Pro"/>
                <a:ea typeface="MS PGothic" charset="0"/>
                <a:cs typeface="Myriad Pro"/>
              </a:rPr>
              <a:t>Course Presentation</a:t>
            </a:r>
          </a:p>
          <a:p>
            <a:pPr>
              <a:defRPr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Verdana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Verdana" charset="0"/>
                <a:ea typeface="ＭＳ Ｐゴシック" charset="0"/>
                <a:cs typeface="ＭＳ Ｐゴシック" charset="0"/>
              </a:rPr>
              <a:t>HTML5, Advanced JavaScript </a:t>
            </a:r>
          </a:p>
          <a:p>
            <a:pPr>
              <a:defRPr/>
            </a:pP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Verdana" charset="0"/>
                <a:ea typeface="ＭＳ Ｐゴシック" charset="0"/>
                <a:cs typeface="ＭＳ Ｐゴシック" charset="0"/>
              </a:rPr>
              <a:t>and Mobile Development</a:t>
            </a:r>
            <a:endParaRPr lang="en-US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Verdana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Verdana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  <a:latin typeface="Verdan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469" y="2065412"/>
            <a:ext cx="3586011" cy="2725368"/>
          </a:xfrm>
          <a:prstGeom prst="rect">
            <a:avLst/>
          </a:prstGeom>
          <a:ln w="3175" cmpd="sng"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Unified </a:t>
            </a:r>
            <a:r>
              <a:rPr lang="en-US" dirty="0" smtClean="0"/>
              <a:t>planning </a:t>
            </a:r>
            <a:r>
              <a:rPr lang="en-US" dirty="0"/>
              <a:t>throughout the </a:t>
            </a:r>
            <a:r>
              <a:rPr lang="en-US" dirty="0" smtClean="0"/>
              <a:t>campuses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48 hours in class</a:t>
            </a:r>
            <a:r>
              <a:rPr lang="en-US" dirty="0"/>
              <a:t> </a:t>
            </a:r>
            <a:r>
              <a:rPr lang="en-US" dirty="0" smtClean="0"/>
              <a:t>divided into two sequences:</a:t>
            </a:r>
          </a:p>
          <a:p>
            <a:pPr lvl="1"/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sequence: </a:t>
            </a:r>
            <a:r>
              <a:rPr lang="en-US" dirty="0"/>
              <a:t>N</a:t>
            </a:r>
            <a:r>
              <a:rPr lang="en-US" dirty="0" smtClean="0"/>
              <a:t>ovember 2012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sequence: April 2013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ＭＳ Ｐゴシック" charset="0"/>
              </a:rPr>
              <a:t>Planning</a:t>
            </a: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>
                <a:latin typeface="Calibri"/>
                <a:cs typeface="Calibri"/>
              </a:rPr>
              <a:t>The course of this year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488" y="3505572"/>
            <a:ext cx="16510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22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1" y="1128713"/>
            <a:ext cx="8147247" cy="4230687"/>
          </a:xfrm>
        </p:spPr>
        <p:txBody>
          <a:bodyPr/>
          <a:lstStyle/>
          <a:p>
            <a:r>
              <a:rPr lang="en-US" dirty="0" smtClean="0"/>
              <a:t>A project divided into two parts:</a:t>
            </a:r>
          </a:p>
          <a:p>
            <a:pPr lvl="1"/>
            <a:r>
              <a:rPr lang="en-US" dirty="0" smtClean="0"/>
              <a:t>A webapp to develop after the first sequence</a:t>
            </a:r>
          </a:p>
          <a:p>
            <a:pPr lvl="2"/>
            <a:r>
              <a:rPr lang="en-US" dirty="0" smtClean="0"/>
              <a:t>Evaluated thanks to the source code</a:t>
            </a:r>
          </a:p>
          <a:p>
            <a:pPr lvl="1"/>
            <a:endParaRPr lang="en-US" dirty="0" smtClean="0"/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ＭＳ Ｐゴシック" charset="0"/>
              </a:rPr>
              <a:t>Evaluations</a:t>
            </a: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>
                <a:latin typeface="Calibri"/>
                <a:cs typeface="Calibri"/>
              </a:rPr>
              <a:t>The course of this year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416" y="2826319"/>
            <a:ext cx="2878584" cy="2479453"/>
          </a:xfrm>
          <a:prstGeom prst="rect">
            <a:avLst/>
          </a:prstGeom>
        </p:spPr>
      </p:pic>
      <p:sp>
        <p:nvSpPr>
          <p:cNvPr id="9" name="Espace réservé du contenu 2"/>
          <p:cNvSpPr txBox="1">
            <a:spLocks/>
          </p:cNvSpPr>
          <p:nvPr/>
        </p:nvSpPr>
        <p:spPr bwMode="auto">
          <a:xfrm>
            <a:off x="457201" y="2857500"/>
            <a:ext cx="5842991" cy="20704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/>
              <a:t>Another after the second part of the course</a:t>
            </a:r>
          </a:p>
          <a:p>
            <a:pPr lvl="2"/>
            <a:r>
              <a:rPr lang="en-US" dirty="0" smtClean="0"/>
              <a:t>Evaluated thanks to an oral presentation of the overall project</a:t>
            </a:r>
          </a:p>
        </p:txBody>
      </p:sp>
    </p:spTree>
    <p:extLst>
      <p:ext uri="{BB962C8B-B14F-4D97-AF65-F5344CB8AC3E}">
        <p14:creationId xmlns:p14="http://schemas.microsoft.com/office/powerpoint/2010/main" val="368074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3671888"/>
            <a:ext cx="7772400" cy="1135062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422525"/>
            <a:ext cx="7772400" cy="1249363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Course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485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1" y="1128713"/>
            <a:ext cx="4834879" cy="4230687"/>
          </a:xfrm>
        </p:spPr>
        <p:txBody>
          <a:bodyPr/>
          <a:lstStyle/>
          <a:p>
            <a:pPr marL="57150" indent="0" algn="ctr">
              <a:buNone/>
            </a:pPr>
            <a:endParaRPr lang="en-US" sz="2400" b="1" i="1" dirty="0" smtClean="0"/>
          </a:p>
          <a:p>
            <a:pPr marL="57150" indent="0" algn="ctr">
              <a:buNone/>
            </a:pPr>
            <a:r>
              <a:rPr lang="en-US" sz="2400" b="1" i="1" dirty="0" smtClean="0"/>
              <a:t>JavaScript - Des </a:t>
            </a:r>
            <a:r>
              <a:rPr lang="en-US" sz="2400" b="1" i="1" dirty="0" err="1" smtClean="0"/>
              <a:t>fondamentaux</a:t>
            </a:r>
            <a:r>
              <a:rPr lang="en-US" sz="2400" b="1" i="1" dirty="0" smtClean="0"/>
              <a:t> aux concepts </a:t>
            </a:r>
            <a:r>
              <a:rPr lang="en-US" sz="2400" b="1" i="1" dirty="0" err="1" smtClean="0"/>
              <a:t>avancés</a:t>
            </a:r>
            <a:endParaRPr lang="en-US" sz="2400" b="1" i="1" dirty="0" smtClean="0"/>
          </a:p>
          <a:p>
            <a:pPr marL="57150" indent="0" algn="ctr">
              <a:buNone/>
            </a:pPr>
            <a:endParaRPr lang="en-US" sz="1800" dirty="0" smtClean="0"/>
          </a:p>
          <a:p>
            <a:pPr marL="57150" indent="0" algn="ctr">
              <a:buNone/>
            </a:pPr>
            <a:r>
              <a:rPr lang="en-US" sz="1800" dirty="0" smtClean="0"/>
              <a:t>Written </a:t>
            </a:r>
            <a:r>
              <a:rPr lang="en-US" sz="1800" dirty="0"/>
              <a:t>by </a:t>
            </a:r>
            <a:r>
              <a:rPr lang="en-US" sz="1800" i="1" dirty="0"/>
              <a:t>Emmanuel </a:t>
            </a:r>
            <a:r>
              <a:rPr lang="en-US" sz="1800" i="1" dirty="0" smtClean="0"/>
              <a:t>GUTIERREZ</a:t>
            </a:r>
          </a:p>
          <a:p>
            <a:pPr marL="57150" indent="0" algn="ctr">
              <a:buNone/>
            </a:pPr>
            <a:endParaRPr lang="en-US" sz="1800" dirty="0" smtClean="0"/>
          </a:p>
          <a:p>
            <a:pPr marL="57150" indent="0" algn="ctr">
              <a:buNone/>
            </a:pPr>
            <a:endParaRPr lang="en-US" sz="1800" dirty="0"/>
          </a:p>
          <a:p>
            <a:pPr marL="57150" indent="0" algn="ctr">
              <a:buNone/>
            </a:pPr>
            <a:r>
              <a:rPr lang="en-US" sz="1800" dirty="0" smtClean="0"/>
              <a:t>Available on ENI</a:t>
            </a:r>
            <a:endParaRPr lang="en-US" sz="1800" dirty="0" smtClean="0"/>
          </a:p>
          <a:p>
            <a:pPr marL="57150" indent="0" algn="ctr">
              <a:buNone/>
            </a:pPr>
            <a:endParaRPr lang="en-US" sz="2800" i="1" dirty="0" smtClean="0"/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defTabSz="457200">
              <a:defRPr/>
            </a:pPr>
            <a:r>
              <a:rPr lang="en-US" sz="3600" b="1" dirty="0">
                <a:latin typeface="+mj-lt"/>
                <a:cs typeface="ＭＳ Ｐゴシック" charset="0"/>
              </a:rPr>
              <a:t>Bibliography</a:t>
            </a:r>
            <a:endParaRPr kumimoji="0" lang="en-US" sz="3600" b="1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pitchFamily="34" charset="-128"/>
              <a:cs typeface="ＭＳ Ｐゴシック" charset="0"/>
            </a:endParaRP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 smtClean="0">
                <a:latin typeface="Calibri"/>
                <a:cs typeface="Calibri"/>
              </a:rPr>
              <a:t>Resources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1057300"/>
            <a:ext cx="3028174" cy="374774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344404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1" y="1128713"/>
            <a:ext cx="4834879" cy="4230687"/>
          </a:xfrm>
        </p:spPr>
        <p:txBody>
          <a:bodyPr/>
          <a:lstStyle/>
          <a:p>
            <a:pPr marL="57150" indent="0" algn="ctr">
              <a:buNone/>
            </a:pPr>
            <a:endParaRPr lang="en-US" sz="2400" b="1" i="1" dirty="0" smtClean="0"/>
          </a:p>
          <a:p>
            <a:pPr marL="57150" indent="0" algn="ctr">
              <a:buNone/>
            </a:pPr>
            <a:r>
              <a:rPr lang="en-US" sz="2400" b="1" i="1" dirty="0" err="1" smtClean="0"/>
              <a:t>Relever</a:t>
            </a:r>
            <a:r>
              <a:rPr lang="en-US" sz="2400" b="1" i="1" dirty="0" smtClean="0"/>
              <a:t> le </a:t>
            </a:r>
            <a:r>
              <a:rPr lang="en-US" sz="2400" b="1" i="1" dirty="0" err="1" smtClean="0"/>
              <a:t>défi</a:t>
            </a:r>
            <a:r>
              <a:rPr lang="en-US" sz="2400" b="1" i="1" dirty="0" smtClean="0"/>
              <a:t> du Web Mobile</a:t>
            </a:r>
          </a:p>
          <a:p>
            <a:pPr marL="57150" indent="0" algn="ctr">
              <a:buNone/>
            </a:pPr>
            <a:endParaRPr lang="en-US" sz="1800" dirty="0" smtClean="0"/>
          </a:p>
          <a:p>
            <a:pPr marL="57150" indent="0" algn="ctr">
              <a:buNone/>
            </a:pPr>
            <a:r>
              <a:rPr lang="en-US" sz="1800" dirty="0" smtClean="0"/>
              <a:t>Written </a:t>
            </a:r>
            <a:r>
              <a:rPr lang="en-US" sz="1800" dirty="0"/>
              <a:t>by </a:t>
            </a:r>
            <a:r>
              <a:rPr lang="en-US" sz="1800" i="1" dirty="0" smtClean="0"/>
              <a:t>Dominique </a:t>
            </a:r>
            <a:r>
              <a:rPr lang="en-US" sz="1800" i="1" dirty="0" err="1" smtClean="0"/>
              <a:t>Hazaël</a:t>
            </a:r>
            <a:r>
              <a:rPr lang="en-US" sz="1800" i="1" dirty="0" err="1"/>
              <a:t>-</a:t>
            </a:r>
            <a:r>
              <a:rPr lang="en-US" sz="1800" i="1" dirty="0" err="1" smtClean="0"/>
              <a:t>Massieux</a:t>
            </a:r>
            <a:r>
              <a:rPr lang="en-US" sz="1800" i="1" dirty="0"/>
              <a:t> </a:t>
            </a:r>
            <a:endParaRPr lang="en-US" sz="1800" i="1" dirty="0" smtClean="0"/>
          </a:p>
          <a:p>
            <a:pPr marL="57150" indent="0" algn="ctr">
              <a:buNone/>
            </a:pPr>
            <a:r>
              <a:rPr lang="en-US" sz="1800" dirty="0" smtClean="0"/>
              <a:t>and </a:t>
            </a:r>
            <a:r>
              <a:rPr lang="en-US" sz="1800" i="1" dirty="0"/>
              <a:t>François </a:t>
            </a:r>
            <a:r>
              <a:rPr lang="en-US" sz="1800" i="1" dirty="0" err="1"/>
              <a:t>Daoust</a:t>
            </a:r>
            <a:endParaRPr lang="en-US" sz="1800" i="1" dirty="0"/>
          </a:p>
          <a:p>
            <a:pPr marL="57150" indent="0" algn="ctr">
              <a:buNone/>
            </a:pPr>
            <a:endParaRPr lang="en-US" sz="1800" dirty="0" smtClean="0"/>
          </a:p>
          <a:p>
            <a:pPr marL="57150" indent="0" algn="ctr">
              <a:buNone/>
            </a:pPr>
            <a:endParaRPr lang="en-US" sz="1800" dirty="0"/>
          </a:p>
          <a:p>
            <a:pPr marL="57150" indent="0" algn="ctr">
              <a:buNone/>
            </a:pPr>
            <a:r>
              <a:rPr lang="en-US" sz="1800" dirty="0" smtClean="0"/>
              <a:t>Available on </a:t>
            </a:r>
            <a:r>
              <a:rPr lang="en-US" sz="1800" dirty="0" err="1" smtClean="0"/>
              <a:t>Cyberlibris</a:t>
            </a:r>
            <a:endParaRPr lang="en-US" sz="1800" dirty="0" smtClean="0"/>
          </a:p>
          <a:p>
            <a:pPr marL="57150" indent="0" algn="ctr">
              <a:buNone/>
            </a:pPr>
            <a:endParaRPr lang="en-US" sz="2800" i="1" dirty="0" smtClean="0"/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defTabSz="457200">
              <a:defRPr/>
            </a:pPr>
            <a:r>
              <a:rPr lang="en-US" sz="3600" b="1" dirty="0">
                <a:solidFill>
                  <a:prstClr val="black"/>
                </a:solidFill>
                <a:latin typeface="Calibri"/>
                <a:cs typeface="ＭＳ Ｐゴシック" charset="0"/>
              </a:rPr>
              <a:t>Bibliography</a:t>
            </a:r>
            <a:endParaRPr kumimoji="0" lang="en-US" sz="3600" b="1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pitchFamily="34" charset="-128"/>
              <a:cs typeface="ＭＳ Ｐゴシック" charset="0"/>
            </a:endParaRP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 smtClean="0">
                <a:latin typeface="Calibri"/>
                <a:cs typeface="Calibri"/>
              </a:rPr>
              <a:t>Resources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3972" y="1057300"/>
            <a:ext cx="3091320" cy="37444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52475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5536" y="1128713"/>
            <a:ext cx="5112568" cy="4230687"/>
          </a:xfrm>
        </p:spPr>
        <p:txBody>
          <a:bodyPr/>
          <a:lstStyle/>
          <a:p>
            <a:pPr marL="57150" indent="0" algn="ctr">
              <a:buNone/>
            </a:pPr>
            <a:endParaRPr lang="en-US" sz="2400" b="1" i="1" dirty="0" smtClean="0"/>
          </a:p>
          <a:p>
            <a:pPr marL="57150" indent="0" algn="ctr">
              <a:buNone/>
            </a:pPr>
            <a:r>
              <a:rPr lang="en-US" sz="2400" b="1" i="1" dirty="0" smtClean="0"/>
              <a:t>JavaScript: The Good Parts</a:t>
            </a:r>
          </a:p>
          <a:p>
            <a:pPr marL="57150" indent="0" algn="ctr">
              <a:buNone/>
            </a:pPr>
            <a:endParaRPr lang="en-US" sz="1800" dirty="0" smtClean="0"/>
          </a:p>
          <a:p>
            <a:pPr marL="57150" indent="0" algn="ctr">
              <a:buNone/>
            </a:pPr>
            <a:r>
              <a:rPr lang="en-US" sz="1800" dirty="0" smtClean="0"/>
              <a:t>Written </a:t>
            </a:r>
            <a:r>
              <a:rPr lang="en-US" sz="1800" dirty="0"/>
              <a:t>by </a:t>
            </a:r>
            <a:r>
              <a:rPr lang="en-US" sz="1800" i="1" dirty="0"/>
              <a:t>Douglas </a:t>
            </a:r>
            <a:r>
              <a:rPr lang="en-US" sz="1800" i="1" dirty="0" err="1"/>
              <a:t>Crockford</a:t>
            </a:r>
            <a:endParaRPr lang="en-US" sz="1800" dirty="0" smtClean="0"/>
          </a:p>
          <a:p>
            <a:pPr marL="57150" indent="0" algn="ctr">
              <a:buNone/>
            </a:pPr>
            <a:endParaRPr lang="en-US" sz="1800" dirty="0"/>
          </a:p>
          <a:p>
            <a:pPr marL="57150" indent="0" algn="ctr">
              <a:buNone/>
            </a:pPr>
            <a:endParaRPr lang="en-US" sz="1800" dirty="0" smtClean="0"/>
          </a:p>
          <a:p>
            <a:pPr marL="57150" indent="0" algn="ctr">
              <a:buNone/>
            </a:pPr>
            <a:r>
              <a:rPr lang="en-US" sz="1800" dirty="0" smtClean="0"/>
              <a:t>Available on Amazon (€22.99), </a:t>
            </a:r>
            <a:r>
              <a:rPr lang="en-US" sz="1800" u="sng" dirty="0" smtClean="0"/>
              <a:t>Google Play (€3.63) </a:t>
            </a:r>
          </a:p>
          <a:p>
            <a:pPr marL="57150" indent="0" algn="ctr">
              <a:buNone/>
            </a:pPr>
            <a:r>
              <a:rPr lang="en-US" sz="1800" dirty="0" smtClean="0"/>
              <a:t>and iTunes Store ($23.99)</a:t>
            </a:r>
            <a:endParaRPr lang="en-US" sz="1800" dirty="0" smtClean="0"/>
          </a:p>
          <a:p>
            <a:pPr marL="57150" indent="0" algn="ctr">
              <a:buNone/>
            </a:pPr>
            <a:endParaRPr lang="en-US" sz="2800" i="1" dirty="0" smtClean="0"/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defTabSz="457200">
              <a:defRPr/>
            </a:pPr>
            <a:r>
              <a:rPr lang="en-US" sz="3600" b="1" dirty="0" smtClean="0">
                <a:solidFill>
                  <a:prstClr val="black"/>
                </a:solidFill>
                <a:latin typeface="Calibri"/>
                <a:cs typeface="ＭＳ Ｐゴシック" charset="0"/>
              </a:rPr>
              <a:t>Advised Bibliography</a:t>
            </a:r>
            <a:endParaRPr kumimoji="0" lang="en-US" sz="3600" b="1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pitchFamily="34" charset="-128"/>
              <a:cs typeface="ＭＳ Ｐゴシック" charset="0"/>
            </a:endParaRP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 smtClean="0">
                <a:latin typeface="Calibri"/>
                <a:cs typeface="Calibri"/>
              </a:rPr>
              <a:t>Resources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12000" r="12444"/>
          <a:stretch/>
        </p:blipFill>
        <p:spPr>
          <a:xfrm>
            <a:off x="5796136" y="1057300"/>
            <a:ext cx="2952328" cy="3907493"/>
          </a:xfrm>
          <a:prstGeom prst="rect">
            <a:avLst/>
          </a:prstGeom>
          <a:ln w="3175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181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5536" y="1128713"/>
            <a:ext cx="5112568" cy="4230687"/>
          </a:xfrm>
        </p:spPr>
        <p:txBody>
          <a:bodyPr/>
          <a:lstStyle/>
          <a:p>
            <a:pPr marL="57150" indent="0" algn="ctr">
              <a:buNone/>
            </a:pPr>
            <a:endParaRPr lang="en-US" sz="2400" b="1" i="1" dirty="0" smtClean="0"/>
          </a:p>
          <a:p>
            <a:pPr marL="57150" indent="0" algn="ctr">
              <a:buNone/>
            </a:pPr>
            <a:r>
              <a:rPr lang="en-US" sz="2400" b="1" i="1" dirty="0" smtClean="0"/>
              <a:t>HTML5: Up and Running</a:t>
            </a:r>
          </a:p>
          <a:p>
            <a:pPr marL="57150" indent="0" algn="ctr">
              <a:buNone/>
            </a:pPr>
            <a:endParaRPr lang="en-US" sz="1800" dirty="0" smtClean="0"/>
          </a:p>
          <a:p>
            <a:pPr marL="57150" indent="0" algn="ctr">
              <a:buNone/>
            </a:pPr>
            <a:r>
              <a:rPr lang="en-US" sz="1800" dirty="0" smtClean="0"/>
              <a:t>Written </a:t>
            </a:r>
            <a:r>
              <a:rPr lang="en-US" sz="1800" dirty="0"/>
              <a:t>by </a:t>
            </a:r>
            <a:r>
              <a:rPr lang="en-US" sz="1800" i="1" dirty="0" smtClean="0"/>
              <a:t>Mark Pilgrim</a:t>
            </a:r>
            <a:endParaRPr lang="en-US" sz="1800" dirty="0" smtClean="0"/>
          </a:p>
          <a:p>
            <a:pPr marL="57150" indent="0" algn="ctr">
              <a:buNone/>
            </a:pPr>
            <a:endParaRPr lang="en-US" sz="1800" dirty="0"/>
          </a:p>
          <a:p>
            <a:pPr marL="57150" indent="0" algn="ctr">
              <a:buNone/>
            </a:pPr>
            <a:endParaRPr lang="en-US" sz="1800" dirty="0" smtClean="0"/>
          </a:p>
          <a:p>
            <a:pPr marL="57150" indent="0" algn="ctr">
              <a:buNone/>
            </a:pPr>
            <a:r>
              <a:rPr lang="en-US" sz="1800" dirty="0" smtClean="0"/>
              <a:t>Available on Amazon (€21.20), </a:t>
            </a:r>
            <a:r>
              <a:rPr lang="en-US" sz="1800" u="sng" dirty="0" smtClean="0"/>
              <a:t>Google Play (€3.49) </a:t>
            </a:r>
          </a:p>
          <a:p>
            <a:pPr marL="57150" indent="0" algn="ctr">
              <a:buNone/>
            </a:pPr>
            <a:r>
              <a:rPr lang="en-US" sz="1800" dirty="0" smtClean="0"/>
              <a:t>and iTunes Store ($23.99)</a:t>
            </a:r>
            <a:endParaRPr lang="en-US" sz="1800" dirty="0" smtClean="0"/>
          </a:p>
          <a:p>
            <a:pPr marL="57150" indent="0" algn="ctr">
              <a:buNone/>
            </a:pPr>
            <a:endParaRPr lang="en-US" sz="2800" i="1" dirty="0" smtClean="0"/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defTabSz="457200">
              <a:defRPr/>
            </a:pPr>
            <a:r>
              <a:rPr lang="en-US" sz="3600" b="1" dirty="0" smtClean="0">
                <a:solidFill>
                  <a:prstClr val="black"/>
                </a:solidFill>
                <a:latin typeface="Calibri"/>
                <a:cs typeface="ＭＳ Ｐゴシック" charset="0"/>
              </a:rPr>
              <a:t>Advised Bibliography</a:t>
            </a:r>
            <a:endParaRPr kumimoji="0" lang="en-US" sz="3600" b="1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pitchFamily="34" charset="-128"/>
              <a:cs typeface="ＭＳ Ｐゴシック" charset="0"/>
            </a:endParaRP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 smtClean="0">
                <a:latin typeface="Calibri"/>
                <a:cs typeface="Calibri"/>
              </a:rPr>
              <a:t>Resources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1057300"/>
            <a:ext cx="2952328" cy="387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280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Questions ?</a:t>
            </a:r>
            <a:endParaRPr lang="fr-FR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3768" y="1129308"/>
            <a:ext cx="4241200" cy="383202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</p:pic>
      <p:pic>
        <p:nvPicPr>
          <p:cNvPr id="6" name="Image 3" descr="icon_chrono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504" y="121196"/>
            <a:ext cx="978956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52691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63888" y="769268"/>
            <a:ext cx="5580112" cy="4446711"/>
          </a:xfrm>
        </p:spPr>
        <p:txBody>
          <a:bodyPr/>
          <a:lstStyle/>
          <a:p>
            <a:pPr lvl="1"/>
            <a:endParaRPr lang="en-US" sz="2400" b="1" dirty="0" smtClean="0"/>
          </a:p>
          <a:p>
            <a:pPr lvl="1"/>
            <a:r>
              <a:rPr lang="en-US" sz="2400" b="1" dirty="0" smtClean="0"/>
              <a:t>Your </a:t>
            </a:r>
            <a:r>
              <a:rPr lang="en-US" sz="2400" b="1" dirty="0" smtClean="0"/>
              <a:t>Full Professor.</a:t>
            </a:r>
            <a:r>
              <a:rPr lang="en-US" sz="2400" dirty="0"/>
              <a:t> </a:t>
            </a:r>
            <a:r>
              <a:rPr lang="en-US" sz="2400" dirty="0" smtClean="0"/>
              <a:t>Who is he and what he did.</a:t>
            </a:r>
          </a:p>
          <a:p>
            <a:pPr lvl="1"/>
            <a:endParaRPr lang="en-US" sz="2400" b="1" dirty="0" smtClean="0"/>
          </a:p>
          <a:p>
            <a:pPr lvl="1"/>
            <a:r>
              <a:rPr lang="en-US" sz="2400" b="1" dirty="0" smtClean="0"/>
              <a:t>The course of this year. </a:t>
            </a:r>
            <a:r>
              <a:rPr lang="en-US" sz="2400" dirty="0" smtClean="0"/>
              <a:t>What are the topics we’ll cover, assessments, </a:t>
            </a:r>
            <a:r>
              <a:rPr lang="en-US" sz="2400" dirty="0" smtClean="0"/>
              <a:t>…</a:t>
            </a:r>
          </a:p>
          <a:p>
            <a:pPr lvl="1"/>
            <a:endParaRPr lang="en-US" sz="2400" b="1" dirty="0" smtClean="0"/>
          </a:p>
          <a:p>
            <a:pPr lvl="1"/>
            <a:r>
              <a:rPr lang="en-US" sz="2400" b="1" dirty="0" smtClean="0"/>
              <a:t>Resources.</a:t>
            </a:r>
            <a:endParaRPr lang="en-US" sz="2400" b="1" dirty="0" smtClean="0"/>
          </a:p>
          <a:p>
            <a:pPr lvl="1"/>
            <a:endParaRPr lang="en-US" sz="2400" b="1" dirty="0" smtClean="0"/>
          </a:p>
          <a:p>
            <a:pPr lvl="1"/>
            <a:r>
              <a:rPr lang="en-US" sz="2400" b="1" dirty="0" smtClean="0"/>
              <a:t>Questions</a:t>
            </a:r>
            <a:r>
              <a:rPr lang="en-US" sz="2400" b="1" dirty="0" smtClean="0"/>
              <a:t>.</a:t>
            </a:r>
          </a:p>
        </p:txBody>
      </p:sp>
      <p:sp>
        <p:nvSpPr>
          <p:cNvPr id="7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ＭＳ Ｐゴシック" charset="0"/>
              </a:rPr>
              <a:t>Agenda</a:t>
            </a:r>
          </a:p>
        </p:txBody>
      </p:sp>
      <p:sp>
        <p:nvSpPr>
          <p:cNvPr id="8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lvl="0" indent="-342900" defTabSz="457200">
              <a:spcBef>
                <a:spcPct val="20000"/>
              </a:spcBef>
              <a:defRPr/>
            </a:pPr>
            <a:r>
              <a:rPr lang="en-US" dirty="0" smtClean="0">
                <a:solidFill>
                  <a:prstClr val="black"/>
                </a:solidFill>
                <a:latin typeface="Calibri"/>
                <a:cs typeface="ＭＳ Ｐゴシック" charset="0"/>
              </a:rPr>
              <a:t>Course Presentation</a:t>
            </a:r>
            <a:endParaRPr lang="en-US" dirty="0">
              <a:solidFill>
                <a:prstClr val="black"/>
              </a:solidFill>
              <a:latin typeface="Calibri"/>
              <a:cs typeface="ＭＳ Ｐゴシック" charset="0"/>
            </a:endParaRPr>
          </a:p>
        </p:txBody>
      </p:sp>
      <p:pic>
        <p:nvPicPr>
          <p:cNvPr id="9" name="Image 5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950" y="-95250"/>
            <a:ext cx="8636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mage 9" descr="grants_puzzle.jpg"/>
          <p:cNvPicPr>
            <a:picLocks noChangeAspect="1"/>
          </p:cNvPicPr>
          <p:nvPr/>
        </p:nvPicPr>
        <p:blipFill>
          <a:blip r:embed="rId3"/>
          <a:srcRect l="18919" t="1620" r="24324"/>
          <a:stretch>
            <a:fillRect/>
          </a:stretch>
        </p:blipFill>
        <p:spPr>
          <a:xfrm>
            <a:off x="611560" y="1111244"/>
            <a:ext cx="3000396" cy="405051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3671888"/>
            <a:ext cx="7772400" cy="1135062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Your Full Professor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422525"/>
            <a:ext cx="7772400" cy="1249363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Course Presentation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144" y="2339540"/>
            <a:ext cx="3131606" cy="260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02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 smtClean="0">
                <a:latin typeface="+mj-lt"/>
                <a:cs typeface="ＭＳ Ｐゴシック" charset="0"/>
              </a:rPr>
              <a:t>In a few words…</a:t>
            </a:r>
            <a:endParaRPr kumimoji="0" lang="en-US" sz="3600" b="1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pitchFamily="34" charset="-128"/>
              <a:cs typeface="ＭＳ Ｐゴシック" charset="0"/>
            </a:endParaRP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 smtClean="0">
                <a:latin typeface="Calibri"/>
                <a:cs typeface="Calibri"/>
              </a:rPr>
              <a:t>Your Full Professor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2012-09-22 15.36.52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8" b="11510"/>
          <a:stretch/>
        </p:blipFill>
        <p:spPr>
          <a:xfrm>
            <a:off x="641831" y="985292"/>
            <a:ext cx="2634025" cy="3010644"/>
          </a:xfrm>
          <a:prstGeom prst="rect">
            <a:avLst/>
          </a:prstGeom>
        </p:spPr>
      </p:pic>
      <p:sp>
        <p:nvSpPr>
          <p:cNvPr id="13" name="Rectangle 30"/>
          <p:cNvSpPr txBox="1">
            <a:spLocks noChangeArrowheads="1"/>
          </p:cNvSpPr>
          <p:nvPr/>
        </p:nvSpPr>
        <p:spPr bwMode="auto">
          <a:xfrm>
            <a:off x="539552" y="4081636"/>
            <a:ext cx="47244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chemeClr val="hlink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rPr>
              <a:t>-</a:t>
            </a:r>
            <a:r>
              <a:rPr kumimoji="0" lang="en-US" sz="2200" b="0" i="0" u="none" strike="noStrike" kern="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rPr>
              <a:t>    </a:t>
            </a:r>
            <a:r>
              <a:rPr kumimoji="0" lang="en-US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hlinkClick r:id="rId5"/>
              </a:rPr>
              <a:t>59253@supinfo.com</a:t>
            </a:r>
            <a:endParaRPr kumimoji="0" lang="en-US" sz="2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chemeClr val="hlink"/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2200" kern="0" dirty="0" smtClean="0">
                <a:latin typeface="+mn-lt"/>
              </a:rPr>
              <a:t>     </a:t>
            </a:r>
            <a:r>
              <a:rPr lang="en-US" sz="2200" kern="0" dirty="0" err="1" smtClean="0">
                <a:latin typeface="+mn-lt"/>
              </a:rPr>
              <a:t>brice.argenson</a:t>
            </a:r>
            <a:endParaRPr lang="en-US" sz="2200" kern="0" dirty="0" smtClean="0">
              <a:latin typeface="+mn-lt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chemeClr val="hlink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rPr>
              <a:t>     @</a:t>
            </a:r>
            <a:r>
              <a:rPr kumimoji="0" lang="en-US" sz="2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rPr>
              <a:t>bargenson</a:t>
            </a:r>
            <a:r>
              <a:rPr kumimoji="0" lang="en-US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rPr>
              <a:t/>
            </a:r>
            <a:br>
              <a:rPr kumimoji="0" lang="en-US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rPr>
            </a:br>
            <a:endParaRPr kumimoji="0" lang="en-US" sz="2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544" y="4154512"/>
            <a:ext cx="424279" cy="2921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544" y="4446612"/>
            <a:ext cx="406400" cy="40335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rcRect l="6000" t="16000" r="6000" b="16000"/>
          <a:stretch>
            <a:fillRect/>
          </a:stretch>
        </p:blipFill>
        <p:spPr>
          <a:xfrm>
            <a:off x="467544" y="4950668"/>
            <a:ext cx="394447" cy="304800"/>
          </a:xfrm>
          <a:prstGeom prst="rect">
            <a:avLst/>
          </a:prstGeom>
        </p:spPr>
      </p:pic>
      <p:sp>
        <p:nvSpPr>
          <p:cNvPr id="22" name="Rectangle 30"/>
          <p:cNvSpPr txBox="1">
            <a:spLocks noChangeArrowheads="1"/>
          </p:cNvSpPr>
          <p:nvPr/>
        </p:nvSpPr>
        <p:spPr bwMode="auto">
          <a:xfrm>
            <a:off x="3851920" y="4534644"/>
            <a:ext cx="4392488" cy="84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30000"/>
              </a:spcAft>
              <a:buClr>
                <a:schemeClr val="hlink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0425" indent="-342900" algn="l" rtl="0" fontAlgn="base">
              <a:spcBef>
                <a:spcPct val="20000"/>
              </a:spcBef>
              <a:spcAft>
                <a:spcPct val="30000"/>
              </a:spcAft>
              <a:buClr>
                <a:schemeClr val="bg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</a:defRPr>
            </a:lvl2pPr>
            <a:lvl3pPr marL="1203325" indent="-228600" algn="l" rtl="0" fontAlgn="base">
              <a:spcBef>
                <a:spcPct val="20000"/>
              </a:spcBef>
              <a:spcAft>
                <a:spcPct val="3000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30000"/>
              </a:spcAft>
              <a:buChar char="–"/>
              <a:defRPr sz="22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SCJP 6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SCWCD 5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Novell CLA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MS 70-316</a:t>
            </a:r>
          </a:p>
        </p:txBody>
      </p:sp>
      <p:sp>
        <p:nvSpPr>
          <p:cNvPr id="23" name="Rectangle 30"/>
          <p:cNvSpPr txBox="1">
            <a:spLocks noChangeArrowheads="1"/>
          </p:cNvSpPr>
          <p:nvPr/>
        </p:nvSpPr>
        <p:spPr bwMode="auto">
          <a:xfrm>
            <a:off x="3851920" y="841276"/>
            <a:ext cx="4724400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Experiences :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 typeface="Wingdings" pitchFamily="2" charset="2"/>
              <a:buNone/>
              <a:tabLst/>
              <a:defRPr/>
            </a:pPr>
            <a:endParaRPr lang="en-US" sz="2000" b="1" kern="0" dirty="0">
              <a:solidFill>
                <a:srgbClr val="777777"/>
              </a:solidFill>
              <a:latin typeface="Arial"/>
              <a:ea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2000" b="1" i="0" u="none" strike="noStrike" kern="0" cap="none" spc="0" normalizeH="0" baseline="0" noProof="0" dirty="0" smtClean="0">
              <a:ln>
                <a:noFill/>
              </a:ln>
              <a:solidFill>
                <a:srgbClr val="777777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 typeface="Wingdings" pitchFamily="2" charset="2"/>
              <a:buNone/>
              <a:tabLst/>
              <a:defRPr/>
            </a:pPr>
            <a:endParaRPr lang="en-US" sz="2000" b="1" kern="0" dirty="0">
              <a:solidFill>
                <a:srgbClr val="777777"/>
              </a:solidFill>
              <a:latin typeface="Arial"/>
              <a:ea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2000" b="1" i="0" u="none" strike="noStrike" kern="0" cap="none" spc="0" normalizeH="0" baseline="0" noProof="0" dirty="0" smtClean="0">
              <a:ln>
                <a:noFill/>
              </a:ln>
              <a:solidFill>
                <a:srgbClr val="777777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R="0" lvl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tabLst/>
              <a:defRPr/>
            </a:pPr>
            <a:r>
              <a:rPr lang="en-US" sz="2000" kern="0" dirty="0" smtClean="0">
                <a:solidFill>
                  <a:srgbClr val="000000"/>
                </a:solidFill>
                <a:latin typeface="Arial"/>
                <a:ea typeface="+mn-ea"/>
              </a:rPr>
              <a:t>- SUPINFO Trainer since 2009</a:t>
            </a:r>
            <a:endParaRPr kumimoji="0" lang="en-US" sz="200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</a:endParaRPr>
          </a:p>
        </p:txBody>
      </p:sp>
      <p:sp>
        <p:nvSpPr>
          <p:cNvPr id="24" name="Rectangle 30"/>
          <p:cNvSpPr txBox="1">
            <a:spLocks noChangeArrowheads="1"/>
          </p:cNvSpPr>
          <p:nvPr/>
        </p:nvSpPr>
        <p:spPr bwMode="auto">
          <a:xfrm>
            <a:off x="3851920" y="3001516"/>
            <a:ext cx="47244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</a:rPr>
              <a:t>Educations :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Arial"/>
              </a:rPr>
              <a:t> 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DUT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Informatique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/ Montpellier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SUPINFO / Montpellier / Lille</a:t>
            </a:r>
          </a:p>
        </p:txBody>
      </p:sp>
      <p:sp>
        <p:nvSpPr>
          <p:cNvPr id="25" name="Rectangle 30"/>
          <p:cNvSpPr txBox="1">
            <a:spLocks noChangeArrowheads="1"/>
          </p:cNvSpPr>
          <p:nvPr/>
        </p:nvSpPr>
        <p:spPr bwMode="auto">
          <a:xfrm>
            <a:off x="3851920" y="4153644"/>
            <a:ext cx="4724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Certifications :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8" name="Rectangle 30"/>
          <p:cNvSpPr txBox="1">
            <a:spLocks noChangeArrowheads="1"/>
          </p:cNvSpPr>
          <p:nvPr/>
        </p:nvSpPr>
        <p:spPr bwMode="auto">
          <a:xfrm>
            <a:off x="3851920" y="1200200"/>
            <a:ext cx="4953000" cy="1676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30000"/>
              </a:spcAft>
              <a:buClr>
                <a:schemeClr val="hlink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0425" indent="-342900" algn="l" rtl="0" fontAlgn="base">
              <a:spcBef>
                <a:spcPct val="20000"/>
              </a:spcBef>
              <a:spcAft>
                <a:spcPct val="30000"/>
              </a:spcAft>
              <a:buClr>
                <a:schemeClr val="bg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</a:defRPr>
            </a:lvl2pPr>
            <a:lvl3pPr marL="1203325" indent="-228600" algn="l" rtl="0" fontAlgn="base">
              <a:spcBef>
                <a:spcPct val="20000"/>
              </a:spcBef>
              <a:spcAft>
                <a:spcPct val="3000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30000"/>
              </a:spcAft>
              <a:buChar char="–"/>
              <a:defRPr sz="22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30000"/>
              </a:spcAft>
              <a:buChar char="»"/>
              <a:defRPr sz="2200">
                <a:solidFill>
                  <a:schemeClr val="tx1"/>
                </a:solidFill>
                <a:latin typeface="+mn-lt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- Bug Out PC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ADF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Adullact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Webpulser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Audaxis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Groupe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Open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Atos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Worldline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Xebia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IT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192"/>
              </a:spcAft>
              <a:buClr>
                <a:srgbClr val="777777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2724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23" grpId="0"/>
      <p:bldP spid="24" grpId="0"/>
      <p:bldP spid="25" grpId="0"/>
      <p:bldP spid="2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3671888"/>
            <a:ext cx="7772400" cy="1135062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The course of this year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422525"/>
            <a:ext cx="7772400" cy="1249363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Course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317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sz="2800" b="1" dirty="0" smtClean="0"/>
              <a:t>Sequence 1:</a:t>
            </a:r>
          </a:p>
          <a:p>
            <a:pPr lvl="1"/>
            <a:r>
              <a:rPr lang="en-US" sz="2400" dirty="0" smtClean="0"/>
              <a:t>REST</a:t>
            </a:r>
          </a:p>
          <a:p>
            <a:pPr lvl="1"/>
            <a:r>
              <a:rPr lang="en-US" sz="2400" dirty="0" smtClean="0"/>
              <a:t>Advanced JavaScript</a:t>
            </a:r>
          </a:p>
          <a:p>
            <a:pPr lvl="1"/>
            <a:r>
              <a:rPr lang="en-US" sz="2400" dirty="0" smtClean="0"/>
              <a:t>Introduction to HTML5</a:t>
            </a:r>
          </a:p>
          <a:p>
            <a:pPr lvl="1"/>
            <a:r>
              <a:rPr lang="en-US" sz="2400" dirty="0" smtClean="0"/>
              <a:t>New Markups</a:t>
            </a:r>
          </a:p>
          <a:p>
            <a:pPr lvl="1"/>
            <a:r>
              <a:rPr lang="en-US" sz="2400" dirty="0" smtClean="0"/>
              <a:t>New APIs</a:t>
            </a:r>
          </a:p>
          <a:p>
            <a:pPr lvl="1"/>
            <a:r>
              <a:rPr lang="en-US" sz="2400" dirty="0" smtClean="0"/>
              <a:t>CSS3</a:t>
            </a:r>
          </a:p>
          <a:p>
            <a:pPr lvl="1"/>
            <a:r>
              <a:rPr lang="en-US" sz="2400" dirty="0"/>
              <a:t>Graphics </a:t>
            </a:r>
            <a:r>
              <a:rPr lang="en-US" sz="2400" dirty="0" smtClean="0"/>
              <a:t>API</a:t>
            </a:r>
            <a:endParaRPr lang="en-US" sz="2400" dirty="0"/>
          </a:p>
          <a:p>
            <a:endParaRPr lang="en-US" sz="2800" dirty="0" smtClean="0"/>
          </a:p>
          <a:p>
            <a:r>
              <a:rPr lang="en-US" sz="2800" b="1" dirty="0" smtClean="0"/>
              <a:t>Sequence 2:</a:t>
            </a:r>
          </a:p>
          <a:p>
            <a:pPr lvl="1"/>
            <a:r>
              <a:rPr lang="en-US" sz="2400" dirty="0" smtClean="0"/>
              <a:t>Server Events</a:t>
            </a:r>
          </a:p>
          <a:p>
            <a:pPr lvl="1"/>
            <a:r>
              <a:rPr lang="en-US" sz="2400" dirty="0" smtClean="0"/>
              <a:t>Offline web</a:t>
            </a:r>
          </a:p>
          <a:p>
            <a:pPr lvl="1"/>
            <a:r>
              <a:rPr lang="en-US" sz="2400" dirty="0" smtClean="0"/>
              <a:t>Web Mobile</a:t>
            </a:r>
          </a:p>
          <a:p>
            <a:pPr lvl="1"/>
            <a:r>
              <a:rPr lang="en-US" sz="2400" dirty="0" smtClean="0"/>
              <a:t>Web Applications</a:t>
            </a:r>
          </a:p>
          <a:p>
            <a:pPr lvl="1"/>
            <a:r>
              <a:rPr lang="en-US" sz="2400" dirty="0" smtClean="0"/>
              <a:t>Introduction to </a:t>
            </a:r>
            <a:r>
              <a:rPr lang="en-US" sz="2400" dirty="0" err="1" smtClean="0"/>
              <a:t>Node.js</a:t>
            </a:r>
            <a:endParaRPr lang="en-US" sz="2400" dirty="0" smtClean="0"/>
          </a:p>
          <a:p>
            <a:pPr lvl="1"/>
            <a:r>
              <a:rPr lang="en-US" sz="2400" dirty="0" err="1" smtClean="0"/>
              <a:t>Wakanda</a:t>
            </a:r>
            <a:endParaRPr lang="en-US" sz="2400" dirty="0" smtClean="0"/>
          </a:p>
          <a:p>
            <a:pPr lvl="1"/>
            <a:endParaRPr lang="en-US" dirty="0"/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ＭＳ Ｐゴシック" charset="0"/>
              </a:rPr>
              <a:t>Topics</a:t>
            </a: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>
                <a:latin typeface="Calibri"/>
                <a:cs typeface="Calibri"/>
              </a:rPr>
              <a:t>The course of this year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240" y="4012220"/>
            <a:ext cx="2382912" cy="120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499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sz="2800" b="1" dirty="0" smtClean="0"/>
              <a:t>Code Editor (choose one):</a:t>
            </a:r>
          </a:p>
          <a:p>
            <a:pPr lvl="1"/>
            <a:r>
              <a:rPr lang="en-US" sz="2400" dirty="0" smtClean="0"/>
              <a:t>Sublime Text</a:t>
            </a:r>
          </a:p>
          <a:p>
            <a:pPr lvl="1"/>
            <a:r>
              <a:rPr lang="en-US" sz="2400" dirty="0" err="1" smtClean="0"/>
              <a:t>TextMate</a:t>
            </a:r>
            <a:endParaRPr lang="en-US" sz="2400" dirty="0" smtClean="0"/>
          </a:p>
          <a:p>
            <a:pPr lvl="1"/>
            <a:r>
              <a:rPr lang="en-US" sz="2400" dirty="0" smtClean="0"/>
              <a:t>Notepad++</a:t>
            </a:r>
          </a:p>
          <a:p>
            <a:pPr lvl="1"/>
            <a:r>
              <a:rPr lang="en-US" sz="2400" dirty="0" smtClean="0"/>
              <a:t>…</a:t>
            </a:r>
          </a:p>
          <a:p>
            <a:r>
              <a:rPr lang="en-US" sz="2800" b="1" dirty="0" smtClean="0"/>
              <a:t>HTTP Server (choose one):</a:t>
            </a:r>
            <a:endParaRPr lang="en-US" dirty="0" smtClean="0"/>
          </a:p>
          <a:p>
            <a:pPr lvl="1"/>
            <a:r>
              <a:rPr lang="en-US" sz="2400" dirty="0" smtClean="0"/>
              <a:t>Apache HTTP Server</a:t>
            </a:r>
          </a:p>
          <a:p>
            <a:pPr lvl="1"/>
            <a:r>
              <a:rPr lang="en-US" sz="2400" dirty="0" err="1" smtClean="0"/>
              <a:t>lighttpd</a:t>
            </a:r>
            <a:endParaRPr lang="en-US" sz="2400" dirty="0" smtClean="0"/>
          </a:p>
          <a:p>
            <a:pPr lvl="1"/>
            <a:r>
              <a:rPr lang="en-US" sz="2400" dirty="0" smtClean="0"/>
              <a:t>…</a:t>
            </a:r>
          </a:p>
          <a:p>
            <a:pPr lvl="1"/>
            <a:endParaRPr lang="en-US" sz="2400" dirty="0" smtClean="0"/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ＭＳ Ｐゴシック" charset="0"/>
              </a:rPr>
              <a:t>Tools</a:t>
            </a: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>
                <a:latin typeface="Calibri"/>
                <a:cs typeface="Calibri"/>
              </a:rPr>
              <a:t>The course of this year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072" y="1417340"/>
            <a:ext cx="1008112" cy="10081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2360" y="1777380"/>
            <a:ext cx="936104" cy="9361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6216" y="2497460"/>
            <a:ext cx="1080120" cy="10801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4208" y="3649588"/>
            <a:ext cx="1846064" cy="165618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0352" y="4081636"/>
            <a:ext cx="1117344" cy="110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157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sz="2800" b="1" dirty="0" smtClean="0"/>
              <a:t>Browsers:</a:t>
            </a:r>
          </a:p>
          <a:p>
            <a:pPr lvl="1"/>
            <a:r>
              <a:rPr lang="en-US" sz="2400" dirty="0" smtClean="0"/>
              <a:t>Google Chrome</a:t>
            </a:r>
          </a:p>
          <a:p>
            <a:pPr lvl="1"/>
            <a:r>
              <a:rPr lang="en-US" sz="2400" dirty="0" smtClean="0"/>
              <a:t>Mozilla Firefox</a:t>
            </a:r>
          </a:p>
          <a:p>
            <a:pPr lvl="1"/>
            <a:r>
              <a:rPr lang="en-US" sz="2400" dirty="0" smtClean="0"/>
              <a:t>Internet Explorer</a:t>
            </a:r>
          </a:p>
          <a:p>
            <a:pPr lvl="2"/>
            <a:r>
              <a:rPr lang="en-US" sz="2000" i="1" dirty="0" smtClean="0"/>
              <a:t>Don’t use it as main browser during this course</a:t>
            </a:r>
          </a:p>
          <a:p>
            <a:pPr lvl="1"/>
            <a:r>
              <a:rPr lang="en-US" sz="2400" dirty="0" smtClean="0"/>
              <a:t>Opera Mobile Emulator</a:t>
            </a:r>
          </a:p>
          <a:p>
            <a:pPr lvl="1"/>
            <a:r>
              <a:rPr lang="en-US" sz="2400" dirty="0" smtClean="0"/>
              <a:t>Safari (optional)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ＭＳ Ｐゴシック" charset="0"/>
              </a:rPr>
              <a:t>Tools</a:t>
            </a: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>
                <a:latin typeface="Calibri"/>
                <a:cs typeface="Calibri"/>
              </a:rPr>
              <a:t>The course of this year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232" y="3505572"/>
            <a:ext cx="2267744" cy="158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887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en-US" sz="2800" b="1" dirty="0" smtClean="0"/>
          </a:p>
          <a:p>
            <a:endParaRPr lang="en-US" dirty="0" smtClean="0"/>
          </a:p>
        </p:txBody>
      </p:sp>
      <p:sp>
        <p:nvSpPr>
          <p:cNvPr id="4" name="Titre 1"/>
          <p:cNvSpPr txBox="1">
            <a:spLocks/>
          </p:cNvSpPr>
          <p:nvPr/>
        </p:nvSpPr>
        <p:spPr bwMode="auto">
          <a:xfrm>
            <a:off x="1116013" y="336550"/>
            <a:ext cx="777716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ＭＳ Ｐゴシック" charset="0"/>
              </a:rPr>
              <a:t>Tools - 2nd</a:t>
            </a:r>
            <a:r>
              <a:rPr kumimoji="0" lang="en-US" sz="3600" b="1" i="0" u="none" strike="noStrike" kern="1200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ＭＳ Ｐゴシック" charset="0"/>
              </a:rPr>
              <a:t> </a:t>
            </a:r>
            <a:r>
              <a:rPr lang="en-US" sz="3600" b="1" dirty="0">
                <a:latin typeface="+mj-lt"/>
                <a:cs typeface="ＭＳ Ｐゴシック" charset="0"/>
              </a:rPr>
              <a:t>s</a:t>
            </a:r>
            <a:r>
              <a:rPr kumimoji="0" lang="en-US" sz="3600" b="1" i="0" u="none" strike="noStrike" kern="1200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ＭＳ Ｐゴシック" charset="0"/>
              </a:rPr>
              <a:t>equence only</a:t>
            </a:r>
            <a:endParaRPr kumimoji="0" lang="en-US" sz="3600" b="1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pitchFamily="34" charset="-128"/>
              <a:cs typeface="ＭＳ Ｐゴシック" charset="0"/>
            </a:endParaRPr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1116013" y="0"/>
            <a:ext cx="7777162" cy="336550"/>
          </a:xfrm>
          <a:prstGeom prst="rect">
            <a:avLst/>
          </a:prstGeom>
        </p:spPr>
        <p:txBody>
          <a:bodyPr/>
          <a:lstStyle/>
          <a:p>
            <a:pPr marL="342900" indent="-342900" defTabSz="457200">
              <a:spcBef>
                <a:spcPct val="20000"/>
              </a:spcBef>
              <a:defRPr/>
            </a:pPr>
            <a:r>
              <a:rPr lang="en-US" dirty="0">
                <a:latin typeface="Calibri"/>
                <a:cs typeface="Calibri"/>
              </a:rPr>
              <a:t>The course of this year</a:t>
            </a:r>
            <a:endParaRPr kumimoji="0" lang="en-US" i="0" u="none" strike="noStrike" kern="1200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8" name="Image 6" descr="test_ico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120650"/>
            <a:ext cx="977900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5816" y="2824110"/>
            <a:ext cx="6244952" cy="24889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568" y="1204528"/>
            <a:ext cx="3593976" cy="179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36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UPINFOThem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SUPINFOTheme.thmx</Template>
  <TotalTime>0</TotalTime>
  <Words>627</Words>
  <Application>Microsoft Macintosh PowerPoint</Application>
  <PresentationFormat>On-screen Show (16:10)</PresentationFormat>
  <Paragraphs>186</Paragraphs>
  <Slides>17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SUPINFOTheme</vt:lpstr>
      <vt:lpstr>PowerPoint Presentation</vt:lpstr>
      <vt:lpstr>PowerPoint Presentation</vt:lpstr>
      <vt:lpstr>Your Full Professor</vt:lpstr>
      <vt:lpstr>PowerPoint Presentation</vt:lpstr>
      <vt:lpstr>The course of this year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Resources</vt:lpstr>
      <vt:lpstr>PowerPoint Presentation</vt:lpstr>
      <vt:lpstr>PowerPoint Presentation</vt:lpstr>
      <vt:lpstr>PowerPoint Presentation</vt:lpstr>
      <vt:lpstr>PowerPoint Presentation</vt:lpstr>
      <vt:lpstr>Questions ?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SUPINFO E-Learning Course Template</dc:title>
  <dc:subject>Template 2006 for SUPINFo courses &amp; Presentations</dc:subject>
  <dc:creator/>
  <cp:keywords>SUPINFO E-Learning Template</cp:keywords>
  <cp:lastModifiedBy/>
  <cp:revision>276</cp:revision>
  <dcterms:created xsi:type="dcterms:W3CDTF">2010-02-28T17:00:24Z</dcterms:created>
  <dcterms:modified xsi:type="dcterms:W3CDTF">2012-11-05T11:45:56Z</dcterms:modified>
  <cp:category>SUPINFO PowerPoint Templates</cp:category>
</cp:coreProperties>
</file>

<file path=docProps/thumbnail.jpeg>
</file>